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6"/>
  </p:notesMasterIdLst>
  <p:sldIdLst>
    <p:sldId id="256" r:id="rId2"/>
    <p:sldId id="492" r:id="rId3"/>
    <p:sldId id="515" r:id="rId4"/>
    <p:sldId id="578" r:id="rId5"/>
    <p:sldId id="583" r:id="rId6"/>
    <p:sldId id="587" r:id="rId7"/>
    <p:sldId id="584" r:id="rId8"/>
    <p:sldId id="582" r:id="rId9"/>
    <p:sldId id="579" r:id="rId10"/>
    <p:sldId id="585" r:id="rId11"/>
    <p:sldId id="589" r:id="rId12"/>
    <p:sldId id="588" r:id="rId13"/>
    <p:sldId id="593" r:id="rId14"/>
    <p:sldId id="594" r:id="rId15"/>
    <p:sldId id="609" r:id="rId16"/>
    <p:sldId id="597" r:id="rId17"/>
    <p:sldId id="596" r:id="rId18"/>
    <p:sldId id="598" r:id="rId19"/>
    <p:sldId id="608" r:id="rId20"/>
    <p:sldId id="601" r:id="rId21"/>
    <p:sldId id="602" r:id="rId22"/>
    <p:sldId id="603" r:id="rId23"/>
    <p:sldId id="604" r:id="rId24"/>
    <p:sldId id="605" r:id="rId25"/>
    <p:sldId id="614" r:id="rId26"/>
    <p:sldId id="615" r:id="rId27"/>
    <p:sldId id="616" r:id="rId28"/>
    <p:sldId id="617" r:id="rId29"/>
    <p:sldId id="618" r:id="rId30"/>
    <p:sldId id="621" r:id="rId31"/>
    <p:sldId id="622" r:id="rId32"/>
    <p:sldId id="623" r:id="rId33"/>
    <p:sldId id="624" r:id="rId34"/>
    <p:sldId id="625" r:id="rId35"/>
    <p:sldId id="626" r:id="rId36"/>
    <p:sldId id="606" r:id="rId37"/>
    <p:sldId id="611" r:id="rId38"/>
    <p:sldId id="610" r:id="rId39"/>
    <p:sldId id="612" r:id="rId40"/>
    <p:sldId id="613" r:id="rId41"/>
    <p:sldId id="607" r:id="rId42"/>
    <p:sldId id="628" r:id="rId43"/>
    <p:sldId id="627" r:id="rId44"/>
    <p:sldId id="629" r:id="rId45"/>
    <p:sldId id="632" r:id="rId46"/>
    <p:sldId id="630" r:id="rId47"/>
    <p:sldId id="633" r:id="rId48"/>
    <p:sldId id="631" r:id="rId49"/>
    <p:sldId id="636" r:id="rId50"/>
    <p:sldId id="637" r:id="rId51"/>
    <p:sldId id="638" r:id="rId52"/>
    <p:sldId id="639" r:id="rId53"/>
    <p:sldId id="634" r:id="rId54"/>
    <p:sldId id="567" r:id="rId5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FF"/>
    <a:srgbClr val="FF0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46" autoAdjust="0"/>
    <p:restoredTop sz="91079" autoAdjust="0"/>
  </p:normalViewPr>
  <p:slideViewPr>
    <p:cSldViewPr snapToGrid="0" snapToObjects="1">
      <p:cViewPr>
        <p:scale>
          <a:sx n="78" d="100"/>
          <a:sy n="78" d="100"/>
        </p:scale>
        <p:origin x="-1656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9/30/2015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9/30/2015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9/30/2015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9/30/2015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9/30/2015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9/30/2015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9/30/2015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9/30/2015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9/30/2015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9/30/2015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9/30/2015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9/30/2015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sz="4000" dirty="0" smtClean="0"/>
              <a:t>Lecture 09 – While Loops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Katherine Gibson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is used when we’re not</a:t>
            </a:r>
          </a:p>
          <a:p>
            <a:pPr lvl="1"/>
            <a:r>
              <a:rPr lang="en-US" sz="3200" dirty="0" smtClean="0"/>
              <a:t>Iterating over a list</a:t>
            </a:r>
          </a:p>
          <a:p>
            <a:pPr lvl="1"/>
            <a:r>
              <a:rPr lang="en-US" sz="3200" dirty="0" smtClean="0"/>
              <a:t>Doing a “counted” loop</a:t>
            </a:r>
          </a:p>
          <a:p>
            <a:pPr lvl="3"/>
            <a:endParaRPr lang="en-US" dirty="0"/>
          </a:p>
          <a:p>
            <a:r>
              <a:rPr lang="en-US" dirty="0" smtClean="0"/>
              <a:t>Works the way its name implies:</a:t>
            </a:r>
          </a:p>
          <a:p>
            <a:pPr marL="457200" lvl="1" indent="0">
              <a:buNone/>
            </a:pPr>
            <a:r>
              <a:rPr lang="en-US" sz="3200" u="sng" dirty="0" smtClean="0"/>
              <a:t>While</a:t>
            </a:r>
            <a:r>
              <a:rPr lang="en-US" sz="3200" dirty="0" smtClean="0"/>
              <a:t> a certain condition is not yet met:</a:t>
            </a:r>
          </a:p>
          <a:p>
            <a:pPr marL="1022350" lvl="1" indent="0">
              <a:buNone/>
            </a:pPr>
            <a:r>
              <a:rPr lang="en-US" dirty="0" smtClean="0"/>
              <a:t>Continue to repeatedly do a thing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3422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Parts of 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 smtClean="0"/>
              <a:t>Loop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66484" cy="4156799"/>
          </a:xfrm>
        </p:spPr>
        <p:txBody>
          <a:bodyPr/>
          <a:lstStyle/>
          <a:p>
            <a:r>
              <a:rPr lang="en-US" dirty="0" smtClean="0"/>
              <a:t>Here’s some example code… let’s break it down</a:t>
            </a:r>
          </a:p>
          <a:p>
            <a:pPr lvl="3"/>
            <a:endParaRPr lang="en-US" dirty="0" smtClean="0"/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date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while date &lt; 1 or date &gt; 31: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date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(input("Enter the day: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"))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print("Today is September", date)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659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Parts of 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 smtClean="0"/>
              <a:t>Loop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66484" cy="4156799"/>
          </a:xfrm>
        </p:spPr>
        <p:txBody>
          <a:bodyPr/>
          <a:lstStyle/>
          <a:p>
            <a:r>
              <a:rPr lang="en-US" dirty="0" smtClean="0"/>
              <a:t>Here’s some example code… let’s break it down</a:t>
            </a:r>
          </a:p>
          <a:p>
            <a:pPr lvl="3"/>
            <a:endParaRPr lang="en-US" dirty="0" smtClean="0"/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date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while date &lt; 1 or date &gt; 31: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date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(input("Enter the day: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"))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print("Today is September", date)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491916" y="2431547"/>
            <a:ext cx="449580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initialize the variable the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loop will use for its decision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 flipH="1">
            <a:off x="835193" y="3262544"/>
            <a:ext cx="1755607" cy="47565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029199" y="3293033"/>
            <a:ext cx="406667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loop’s Boolean condition (loop runs until this is</a:t>
            </a:r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)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 flipH="1">
            <a:off x="2001253" y="4124030"/>
            <a:ext cx="4026568" cy="4628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5865395" y="5080026"/>
            <a:ext cx="3074067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body of the loop</a:t>
            </a:r>
            <a:br>
              <a:rPr lang="en-US" sz="2400" dirty="0" smtClean="0">
                <a:latin typeface="+mj-lt"/>
                <a:cs typeface="Courier New" panose="02070309020205020404" pitchFamily="49" charset="0"/>
              </a:rPr>
            </a:b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(must change the value of the loop variable)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 flipH="1">
            <a:off x="1640303" y="4592446"/>
            <a:ext cx="6685550" cy="4628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233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73979" cy="4156799"/>
          </a:xfrm>
        </p:spPr>
        <p:txBody>
          <a:bodyPr/>
          <a:lstStyle/>
          <a:p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 smtClean="0"/>
              <a:t>loop requires a Boolean condition </a:t>
            </a:r>
          </a:p>
          <a:p>
            <a:pPr lvl="1"/>
            <a:r>
              <a:rPr lang="en-US" dirty="0" smtClean="0"/>
              <a:t>That it then evaluates to either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True </a:t>
            </a:r>
            <a:r>
              <a:rPr lang="en-US" dirty="0" smtClean="0"/>
              <a:t>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If the condition 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Body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is executed</a:t>
            </a:r>
          </a:p>
          <a:p>
            <a:r>
              <a:rPr lang="en-US" dirty="0" smtClean="0"/>
              <a:t>If the condition 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Body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is skipped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97342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/>
              <a:t>Loop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2579" cy="4156799"/>
          </a:xfrm>
        </p:spPr>
        <p:txBody>
          <a:bodyPr/>
          <a:lstStyle/>
          <a:p>
            <a:r>
              <a:rPr lang="en-US" dirty="0" smtClean="0"/>
              <a:t>We can use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to do a “counting” loop, just like we used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1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we have to initialize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to one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&lt;= 20: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so that we can use it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here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print(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+ 1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change the loop variable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962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/>
              <a:t>Loop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  <p:sp>
        <p:nvSpPr>
          <p:cNvPr id="17" name="Rounded Rectangle 16"/>
          <p:cNvSpPr/>
          <p:nvPr/>
        </p:nvSpPr>
        <p:spPr>
          <a:xfrm>
            <a:off x="285783" y="1808907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Start</a:t>
            </a:r>
            <a:endParaRPr lang="en-US" sz="3200" dirty="0">
              <a:solidFill>
                <a:schemeClr val="tx1"/>
              </a:solidFill>
            </a:endParaRPr>
          </a:p>
        </p:txBody>
      </p:sp>
      <p:cxnSp>
        <p:nvCxnSpPr>
          <p:cNvPr id="19" name="Straight Arrow Connector 18"/>
          <p:cNvCxnSpPr>
            <a:endCxn id="28" idx="0"/>
          </p:cNvCxnSpPr>
          <p:nvPr/>
        </p:nvCxnSpPr>
        <p:spPr>
          <a:xfrm>
            <a:off x="1549099" y="2874093"/>
            <a:ext cx="0" cy="939216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1697326" y="3343701"/>
            <a:ext cx="7064073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42"/>
          <p:cNvSpPr/>
          <p:nvPr/>
        </p:nvSpPr>
        <p:spPr>
          <a:xfrm>
            <a:off x="3308684" y="5474225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End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59" name="Flowchart: Data 58"/>
          <p:cNvSpPr/>
          <p:nvPr/>
        </p:nvSpPr>
        <p:spPr>
          <a:xfrm>
            <a:off x="3420174" y="3940662"/>
            <a:ext cx="2215598" cy="736715"/>
          </a:xfrm>
          <a:prstGeom prst="flowChartInputOutpu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Display </a:t>
            </a:r>
            <a:r>
              <a:rPr lang="en-US" sz="2400" dirty="0" err="1" smtClean="0">
                <a:solidFill>
                  <a:schemeClr val="tx1"/>
                </a:solidFill>
              </a:rPr>
              <a:t>num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78" name="Straight Connector 77"/>
          <p:cNvCxnSpPr>
            <a:endCxn id="67" idx="3"/>
          </p:cNvCxnSpPr>
          <p:nvPr/>
        </p:nvCxnSpPr>
        <p:spPr>
          <a:xfrm flipH="1">
            <a:off x="8535210" y="4308506"/>
            <a:ext cx="226189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>
            <a:off x="8761399" y="3343701"/>
            <a:ext cx="0" cy="9653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>
            <a:off x="1697326" y="5464119"/>
            <a:ext cx="1463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FALSE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3308684" y="1812723"/>
            <a:ext cx="2526632" cy="73774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</a:rPr>
              <a:t>num</a:t>
            </a:r>
            <a:r>
              <a:rPr lang="en-US" sz="3200" dirty="0" smtClean="0">
                <a:solidFill>
                  <a:schemeClr val="tx1"/>
                </a:solidFill>
              </a:rPr>
              <a:t> = 1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8" name="Flowchart: Decision 27"/>
          <p:cNvSpPr/>
          <p:nvPr/>
        </p:nvSpPr>
        <p:spPr>
          <a:xfrm>
            <a:off x="410291" y="3813309"/>
            <a:ext cx="2277616" cy="990674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bIns="91440" rtlCol="0" anchor="ctr"/>
          <a:lstStyle/>
          <a:p>
            <a:pPr algn="ctr"/>
            <a:r>
              <a:rPr lang="en-US" sz="3000" dirty="0" err="1" smtClean="0">
                <a:solidFill>
                  <a:schemeClr val="tx1"/>
                </a:solidFill>
              </a:rPr>
              <a:t>num</a:t>
            </a:r>
            <a:r>
              <a:rPr lang="en-US" sz="3000" dirty="0" smtClean="0">
                <a:solidFill>
                  <a:schemeClr val="tx1"/>
                </a:solidFill>
              </a:rPr>
              <a:t> &lt;= 20</a:t>
            </a:r>
            <a:endParaRPr lang="en-US" sz="3000" dirty="0">
              <a:solidFill>
                <a:schemeClr val="tx1"/>
              </a:solidFill>
            </a:endParaRPr>
          </a:p>
        </p:txBody>
      </p:sp>
      <p:cxnSp>
        <p:nvCxnSpPr>
          <p:cNvPr id="29" name="Straight Arrow Connector 28"/>
          <p:cNvCxnSpPr>
            <a:stCxn id="17" idx="3"/>
            <a:endCxn id="27" idx="1"/>
          </p:cNvCxnSpPr>
          <p:nvPr/>
        </p:nvCxnSpPr>
        <p:spPr>
          <a:xfrm>
            <a:off x="2812415" y="2177778"/>
            <a:ext cx="496269" cy="3816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1549099" y="2874093"/>
            <a:ext cx="302290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endCxn id="27" idx="2"/>
          </p:cNvCxnSpPr>
          <p:nvPr/>
        </p:nvCxnSpPr>
        <p:spPr>
          <a:xfrm flipV="1">
            <a:off x="4572000" y="2550464"/>
            <a:ext cx="0" cy="3236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2361063" y="3929345"/>
            <a:ext cx="1463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TRUE</a:t>
            </a:r>
            <a:endParaRPr lang="en-US" dirty="0"/>
          </a:p>
        </p:txBody>
      </p:sp>
      <p:cxnSp>
        <p:nvCxnSpPr>
          <p:cNvPr id="45" name="Straight Arrow Connector 44"/>
          <p:cNvCxnSpPr>
            <a:stCxn id="28" idx="3"/>
            <a:endCxn id="59" idx="2"/>
          </p:cNvCxnSpPr>
          <p:nvPr/>
        </p:nvCxnSpPr>
        <p:spPr>
          <a:xfrm>
            <a:off x="2687907" y="4308646"/>
            <a:ext cx="953827" cy="374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stCxn id="59" idx="5"/>
            <a:endCxn id="67" idx="1"/>
          </p:cNvCxnSpPr>
          <p:nvPr/>
        </p:nvCxnSpPr>
        <p:spPr>
          <a:xfrm flipV="1">
            <a:off x="5414212" y="4308507"/>
            <a:ext cx="594366" cy="513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Rectangle 66"/>
          <p:cNvSpPr/>
          <p:nvPr/>
        </p:nvSpPr>
        <p:spPr>
          <a:xfrm>
            <a:off x="6008578" y="3939636"/>
            <a:ext cx="2526632" cy="73774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num</a:t>
            </a:r>
            <a:r>
              <a:rPr lang="en-US" sz="2800" dirty="0" smtClean="0">
                <a:solidFill>
                  <a:schemeClr val="tx1"/>
                </a:solidFill>
              </a:rPr>
              <a:t> = </a:t>
            </a:r>
            <a:r>
              <a:rPr lang="en-US" sz="2800" dirty="0" err="1" smtClean="0">
                <a:solidFill>
                  <a:schemeClr val="tx1"/>
                </a:solidFill>
              </a:rPr>
              <a:t>num</a:t>
            </a:r>
            <a:r>
              <a:rPr lang="en-US" sz="2800" dirty="0" smtClean="0">
                <a:solidFill>
                  <a:schemeClr val="tx1"/>
                </a:solidFill>
              </a:rPr>
              <a:t> + 1</a:t>
            </a:r>
            <a:endParaRPr lang="en-US" sz="2800" dirty="0">
              <a:solidFill>
                <a:schemeClr val="tx1"/>
              </a:solidFill>
            </a:endParaRPr>
          </a:p>
        </p:txBody>
      </p:sp>
      <p:cxnSp>
        <p:nvCxnSpPr>
          <p:cNvPr id="69" name="Straight Arrow Connector 68"/>
          <p:cNvCxnSpPr>
            <a:endCxn id="43" idx="1"/>
          </p:cNvCxnSpPr>
          <p:nvPr/>
        </p:nvCxnSpPr>
        <p:spPr>
          <a:xfrm>
            <a:off x="1549099" y="5843096"/>
            <a:ext cx="1759585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>
            <a:stCxn id="28" idx="2"/>
          </p:cNvCxnSpPr>
          <p:nvPr/>
        </p:nvCxnSpPr>
        <p:spPr>
          <a:xfrm>
            <a:off x="1549099" y="4803983"/>
            <a:ext cx="1" cy="10391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 rot="20162607">
            <a:off x="239393" y="3661006"/>
            <a:ext cx="12512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606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43" grpId="0" animBg="1"/>
      <p:bldP spid="59" grpId="0" animBg="1"/>
      <p:bldP spid="100" grpId="0"/>
      <p:bldP spid="27" grpId="0" animBg="1"/>
      <p:bldP spid="28" grpId="0" animBg="1"/>
      <p:bldP spid="41" grpId="0"/>
      <p:bldP spid="67" grpId="0" animBg="1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529390" y="2130425"/>
            <a:ext cx="8085221" cy="1470025"/>
          </a:xfrm>
        </p:spPr>
        <p:txBody>
          <a:bodyPr/>
          <a:lstStyle/>
          <a:p>
            <a:r>
              <a:rPr lang="en-US" dirty="0" smtClean="0"/>
              <a:t>Infinite Loops and Other Problems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2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</a:t>
            </a:r>
            <a:r>
              <a:rPr lang="en-US" i="1" dirty="0" smtClean="0"/>
              <a:t>infinite loop</a:t>
            </a:r>
            <a:r>
              <a:rPr lang="en-US" dirty="0" smtClean="0"/>
              <a:t> is a loop that will run forever</a:t>
            </a:r>
          </a:p>
          <a:p>
            <a:pPr lvl="3"/>
            <a:endParaRPr lang="en-US" dirty="0"/>
          </a:p>
          <a:p>
            <a:r>
              <a:rPr lang="en-US" dirty="0" smtClean="0"/>
              <a:t>Can we have an infinite loop 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No! –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goes through a set number of steps (iterating or counting) and will always end</a:t>
            </a:r>
          </a:p>
          <a:p>
            <a:r>
              <a:rPr lang="en-US" dirty="0" smtClean="0"/>
              <a:t>Can </a:t>
            </a:r>
            <a:r>
              <a:rPr lang="en-US" dirty="0"/>
              <a:t>we have an infinite loop using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Yes! –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loop’s loop variable is controlled by us, and we can make mistakes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1990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</a:t>
            </a:r>
            <a:r>
              <a:rPr lang="en-US" smtClean="0"/>
              <a:t>Example #1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age = 0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age &lt; 18: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can’t vote until 18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can’t vote at age"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age)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"Now you can vote! Yay!"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5469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</a:t>
            </a:r>
            <a:r>
              <a:rPr lang="en-US" smtClean="0"/>
              <a:t>Example #1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age = 0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age &lt; 18: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can’t vote until 18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can’t vote at age"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age)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"Now you can vote! Yay!"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555956" y="2825472"/>
            <a:ext cx="4054641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loop variable (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age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) never changes, so the condition will never evaluate to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 flipH="1">
            <a:off x="906376" y="4025801"/>
            <a:ext cx="7299160" cy="86143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71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loops</a:t>
            </a:r>
          </a:p>
          <a:p>
            <a:pPr lvl="1"/>
            <a:r>
              <a:rPr lang="en-US" sz="2800" dirty="0" smtClean="0"/>
              <a:t>Syntax</a:t>
            </a:r>
          </a:p>
          <a:p>
            <a:pPr lvl="1"/>
            <a:r>
              <a:rPr lang="en-US" dirty="0" smtClean="0"/>
              <a:t>Using it to iterate over a list</a:t>
            </a:r>
          </a:p>
          <a:p>
            <a:pPr lvl="1"/>
            <a:r>
              <a:rPr lang="en-US" sz="2800" dirty="0" smtClean="0"/>
              <a:t>Using it for “counting” the number of actions</a:t>
            </a:r>
          </a:p>
          <a:p>
            <a:r>
              <a:rPr lang="en-US" sz="3200" dirty="0" smtClean="0"/>
              <a:t>The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sz="3200" dirty="0" smtClean="0"/>
              <a:t>function</a:t>
            </a:r>
          </a:p>
          <a:p>
            <a:pPr lvl="1"/>
            <a:r>
              <a:rPr lang="en-US" sz="2800" dirty="0" smtClean="0"/>
              <a:t>Syntax</a:t>
            </a:r>
          </a:p>
          <a:p>
            <a:pPr lvl="1"/>
            <a:r>
              <a:rPr lang="en-US" dirty="0" smtClean="0"/>
              <a:t>Three forms: one, two, or three numbers</a:t>
            </a:r>
            <a:endParaRPr lang="en-US" sz="2800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5249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Example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True: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ask user for name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name = input(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your name? 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name +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658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Example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True: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ask user for name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name = input(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is your name? 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name +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995862" y="2963765"/>
            <a:ext cx="457200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will never evaluate to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, so the loop will never exit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 flipH="1">
            <a:off x="1977187" y="3563358"/>
            <a:ext cx="1018675" cy="4628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83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Example #3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50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&gt; 0: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eat a cookie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+ 1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"No more cookies!"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1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Infinite Loop Example #3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doesn’t this loop end?  What will fix it?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50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&gt; 0: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eat a cookie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cookiesLeft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+ 1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"No more cookies!"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017171" y="3662439"/>
            <a:ext cx="4054641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loop body is INCREASING the number of cookies, so we’ll never reach zero!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 flipH="1">
            <a:off x="1580146" y="4862768"/>
            <a:ext cx="5578643" cy="4628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48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 Body Isn’t Being Run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Unlike most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loops,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loop’s body may be skipped over entirely</a:t>
            </a:r>
          </a:p>
          <a:p>
            <a:pPr lvl="1"/>
            <a:r>
              <a:rPr lang="en-US" dirty="0" smtClean="0"/>
              <a:t>If the Boolean condition is initially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</a:p>
          <a:p>
            <a:pPr lvl="3"/>
            <a:endParaRPr lang="en-US" dirty="0"/>
          </a:p>
          <a:p>
            <a:pPr marL="0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militaryTime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1300</a:t>
            </a:r>
          </a:p>
          <a:p>
            <a:pPr marL="0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militaryTime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 1200):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print(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"Good morning!"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militaryTime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militaryTime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+ 100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1890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Updating and Changing Lists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7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Mutating Lists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22105" cy="4156799"/>
          </a:xfrm>
        </p:spPr>
        <p:txBody>
          <a:bodyPr/>
          <a:lstStyle/>
          <a:p>
            <a:r>
              <a:rPr lang="en-US" dirty="0" smtClean="0"/>
              <a:t>Remember that lists are defined as </a:t>
            </a:r>
            <a:br>
              <a:rPr lang="en-US" dirty="0" smtClean="0"/>
            </a:br>
            <a:r>
              <a:rPr lang="en-US" dirty="0" smtClean="0"/>
              <a:t>“mutable </a:t>
            </a:r>
            <a:r>
              <a:rPr lang="en-US" dirty="0"/>
              <a:t>sequences of </a:t>
            </a:r>
            <a:r>
              <a:rPr lang="en-US" dirty="0" smtClean="0"/>
              <a:t>arbitrary objects”</a:t>
            </a:r>
          </a:p>
          <a:p>
            <a:pPr lvl="1"/>
            <a:r>
              <a:rPr lang="en-US" dirty="0" smtClean="0"/>
              <a:t>“Mutable” just means we can change them</a:t>
            </a:r>
          </a:p>
          <a:p>
            <a:endParaRPr lang="en-US" dirty="0"/>
          </a:p>
          <a:p>
            <a:r>
              <a:rPr lang="en-US" dirty="0"/>
              <a:t>So far, the only thing we’ve been able to change </a:t>
            </a:r>
            <a:r>
              <a:rPr lang="en-US" dirty="0" smtClean="0"/>
              <a:t>about our lists are their contents</a:t>
            </a:r>
          </a:p>
          <a:p>
            <a:pPr lvl="1"/>
            <a:r>
              <a:rPr lang="en-US" sz="3200" dirty="0" smtClean="0"/>
              <a:t>But we can also change their size, </a:t>
            </a:r>
            <a:br>
              <a:rPr lang="en-US" sz="3200" dirty="0" smtClean="0"/>
            </a:br>
            <a:r>
              <a:rPr lang="en-US" sz="3200" dirty="0" smtClean="0"/>
              <a:t>by adding and removing elements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8656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List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two functions we’ll cover today </a:t>
            </a:r>
            <a:br>
              <a:rPr lang="en-US" dirty="0" smtClean="0"/>
            </a:br>
            <a:r>
              <a:rPr lang="en-US" dirty="0" smtClean="0"/>
              <a:t>that can add and remove things to our lists</a:t>
            </a:r>
          </a:p>
          <a:p>
            <a:pPr lvl="1"/>
            <a:r>
              <a:rPr lang="en-US" sz="3200" dirty="0"/>
              <a:t>There are more, but we’ll cover them </a:t>
            </a:r>
            <a:r>
              <a:rPr lang="en-US" sz="3200" dirty="0" smtClean="0"/>
              <a:t>later</a:t>
            </a:r>
            <a:endParaRPr lang="en-US" dirty="0" smtClean="0"/>
          </a:p>
          <a:p>
            <a:endParaRPr lang="en-US" dirty="0"/>
          </a:p>
          <a:p>
            <a:pPr marL="914400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append()</a:t>
            </a:r>
          </a:p>
          <a:p>
            <a:pPr marL="914400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remove()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1404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 Function: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append()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94295" cy="4156799"/>
          </a:xfrm>
        </p:spPr>
        <p:txBody>
          <a:bodyPr/>
          <a:lstStyle/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append() </a:t>
            </a:r>
            <a:r>
              <a:rPr lang="en-US" dirty="0" smtClean="0"/>
              <a:t>function lets us add items to the end of a list, increasing its size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LISTNAME.append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(ITEM_TO_APPEND)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Useful for creating a list from flexible input</a:t>
            </a:r>
          </a:p>
          <a:p>
            <a:pPr lvl="1"/>
            <a:r>
              <a:rPr lang="en-US" dirty="0" smtClean="0"/>
              <a:t>Allows the list to expand as the user needs</a:t>
            </a:r>
          </a:p>
          <a:p>
            <a:pPr lvl="1"/>
            <a:r>
              <a:rPr lang="en-US" dirty="0" smtClean="0"/>
              <a:t>No longer need to initialize lists 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[None]*NUM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7680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append()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686801" cy="4156799"/>
          </a:xfrm>
        </p:spPr>
        <p:txBody>
          <a:bodyPr/>
          <a:lstStyle/>
          <a:p>
            <a:r>
              <a:rPr lang="en-US" dirty="0" smtClean="0"/>
              <a:t>We can use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append() </a:t>
            </a:r>
            <a:r>
              <a:rPr lang="en-US" dirty="0" smtClean="0"/>
              <a:t>to create a list of numbers (continuing until the user enters 0)</a:t>
            </a:r>
          </a:p>
          <a:p>
            <a:pPr lvl="3"/>
            <a:endParaRPr lang="en-US" dirty="0"/>
          </a:p>
          <a:p>
            <a:pPr marL="2286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values = []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initialize the list to be empty</a:t>
            </a:r>
          </a:p>
          <a:p>
            <a:pPr marL="2286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userVal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1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give our loop variable a value</a:t>
            </a:r>
          </a:p>
          <a:p>
            <a:pPr marL="2286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86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userVal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!= 0:</a:t>
            </a:r>
          </a:p>
          <a:p>
            <a:pPr marL="2286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userVal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(input(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number, 0 to stop"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2286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if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userVal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!= 0: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only append if it's valid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86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values.append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userVal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add value to the list</a:t>
            </a:r>
          </a:p>
          <a:p>
            <a:pPr marL="2286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7443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12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append()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can use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append() </a:t>
            </a:r>
            <a:r>
              <a:rPr lang="en-US" dirty="0"/>
              <a:t>to create a list of </a:t>
            </a:r>
            <a:r>
              <a:rPr lang="en-US" dirty="0" smtClean="0"/>
              <a:t>numbers (continuing </a:t>
            </a:r>
            <a:r>
              <a:rPr lang="en-US" dirty="0"/>
              <a:t>until the user enters </a:t>
            </a:r>
            <a:r>
              <a:rPr lang="en-US" dirty="0" smtClean="0"/>
              <a:t>0)</a:t>
            </a:r>
          </a:p>
          <a:p>
            <a:pPr marL="457200" lvl="1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userVal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!= 0: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userVal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(input(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number, 0 to stop"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2286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if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userVal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!= 0:   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only append if it's valid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86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values.append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userVal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add value to the list</a:t>
            </a:r>
          </a:p>
          <a:p>
            <a:pPr marL="457200" lvl="1" indent="0">
              <a:buNone/>
            </a:pPr>
            <a:endParaRPr lang="en-US" sz="1800" dirty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058811" y="5086998"/>
            <a:ext cx="1913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values = 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5474719"/>
              </p:ext>
            </p:extLst>
          </p:nvPr>
        </p:nvGraphicFramePr>
        <p:xfrm>
          <a:off x="3124234" y="4869741"/>
          <a:ext cx="208280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/>
              </a:tblGrid>
              <a:tr h="840874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4781387"/>
              </p:ext>
            </p:extLst>
          </p:nvPr>
        </p:nvGraphicFramePr>
        <p:xfrm>
          <a:off x="3124234" y="4869741"/>
          <a:ext cx="898357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8357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17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2818148"/>
              </p:ext>
            </p:extLst>
          </p:nvPr>
        </p:nvGraphicFramePr>
        <p:xfrm>
          <a:off x="4022591" y="4869741"/>
          <a:ext cx="898357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8357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22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8072193"/>
              </p:ext>
            </p:extLst>
          </p:nvPr>
        </p:nvGraphicFramePr>
        <p:xfrm>
          <a:off x="4920948" y="4869741"/>
          <a:ext cx="898357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8357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1059751"/>
              </p:ext>
            </p:extLst>
          </p:nvPr>
        </p:nvGraphicFramePr>
        <p:xfrm>
          <a:off x="5819305" y="4869741"/>
          <a:ext cx="898357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8357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-6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5620711"/>
              </p:ext>
            </p:extLst>
          </p:nvPr>
        </p:nvGraphicFramePr>
        <p:xfrm>
          <a:off x="6717662" y="4869741"/>
          <a:ext cx="898357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8357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13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157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 Function: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remove()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94295" cy="4156799"/>
          </a:xfrm>
        </p:spPr>
        <p:txBody>
          <a:bodyPr/>
          <a:lstStyle/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remove() </a:t>
            </a:r>
            <a:r>
              <a:rPr lang="en-US" dirty="0" smtClean="0"/>
              <a:t>function lets us remove an item from the list – specifically, it finds and removes the first instance of a given value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LISTNAME.remove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(ITEM_TO_REMOVE)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Useful for deleting things that no longer matter</a:t>
            </a:r>
          </a:p>
          <a:p>
            <a:pPr lvl="1"/>
            <a:r>
              <a:rPr lang="en-US" dirty="0" smtClean="0"/>
              <a:t>For example, removing students who have dropped the class from the class roster</a:t>
            </a:r>
          </a:p>
          <a:p>
            <a:pPr lvl="1"/>
            <a:r>
              <a:rPr lang="en-US" dirty="0" smtClean="0"/>
              <a:t>Keeps the list from having empty elements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8433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remove()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686801" cy="4156799"/>
          </a:xfrm>
        </p:spPr>
        <p:txBody>
          <a:bodyPr/>
          <a:lstStyle/>
          <a:p>
            <a:r>
              <a:rPr lang="en-US" dirty="0" smtClean="0"/>
              <a:t>We can use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remove() </a:t>
            </a:r>
            <a:r>
              <a:rPr lang="en-US" dirty="0" smtClean="0"/>
              <a:t>to remove students who have dropped the class from the roster</a:t>
            </a:r>
            <a:endParaRPr lang="en-US" dirty="0"/>
          </a:p>
          <a:p>
            <a:pPr marL="228600" lvl="1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86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roster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"Adam"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"Alice"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"Andy"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Ariel"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2286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86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roster.remove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"Adam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Adam has dropped the class</a:t>
            </a:r>
          </a:p>
          <a:p>
            <a:pPr marL="2286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8600" lvl="1" indent="0"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Bob is not in roster, so this causes an error</a:t>
            </a:r>
            <a:endParaRPr lang="en-US" sz="20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86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roster.remove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"Bob"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0105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remove()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78516" cy="4156799"/>
          </a:xfrm>
        </p:spPr>
        <p:txBody>
          <a:bodyPr/>
          <a:lstStyle/>
          <a:p>
            <a:r>
              <a:rPr lang="en-US" dirty="0"/>
              <a:t>We can use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remove() </a:t>
            </a:r>
            <a:r>
              <a:rPr lang="en-US" dirty="0"/>
              <a:t>to remove students who have dropped the class from the roster</a:t>
            </a:r>
          </a:p>
          <a:p>
            <a:pPr marL="457200" lvl="1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86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roster = 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"Adam"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"Alice"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"Andy"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Ariel"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058811" y="4904118"/>
            <a:ext cx="1913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roster = 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208883"/>
              </p:ext>
            </p:extLst>
          </p:nvPr>
        </p:nvGraphicFramePr>
        <p:xfrm>
          <a:off x="3124234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Adam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4132844"/>
              </p:ext>
            </p:extLst>
          </p:nvPr>
        </p:nvGraphicFramePr>
        <p:xfrm>
          <a:off x="4371479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Alice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3260340"/>
              </p:ext>
            </p:extLst>
          </p:nvPr>
        </p:nvGraphicFramePr>
        <p:xfrm>
          <a:off x="5618724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Andy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7141925"/>
              </p:ext>
            </p:extLst>
          </p:nvPr>
        </p:nvGraphicFramePr>
        <p:xfrm>
          <a:off x="6865969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Ariel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8607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remove()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78516" cy="4156799"/>
          </a:xfrm>
        </p:spPr>
        <p:txBody>
          <a:bodyPr/>
          <a:lstStyle/>
          <a:p>
            <a:r>
              <a:rPr lang="en-US" dirty="0"/>
              <a:t>We can use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remove() </a:t>
            </a:r>
            <a:r>
              <a:rPr lang="en-US" dirty="0"/>
              <a:t>to remove students who have dropped the class from the roster</a:t>
            </a:r>
          </a:p>
          <a:p>
            <a:pPr marL="457200" lvl="1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86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roster = 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"Adam"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"Alice"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"Andy"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Ariel"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86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roster.remove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"Adam"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Adam has dropped the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058811" y="4904118"/>
            <a:ext cx="1913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roster = 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9670527"/>
              </p:ext>
            </p:extLst>
          </p:nvPr>
        </p:nvGraphicFramePr>
        <p:xfrm>
          <a:off x="3124234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Adam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5307118"/>
              </p:ext>
            </p:extLst>
          </p:nvPr>
        </p:nvGraphicFramePr>
        <p:xfrm>
          <a:off x="4371479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Alice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6654826"/>
              </p:ext>
            </p:extLst>
          </p:nvPr>
        </p:nvGraphicFramePr>
        <p:xfrm>
          <a:off x="5618724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Andy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2821567"/>
              </p:ext>
            </p:extLst>
          </p:nvPr>
        </p:nvGraphicFramePr>
        <p:xfrm>
          <a:off x="6865969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Ariel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4884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04255E-6 L -0.13281 -4.04255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49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04255E-6 L -0.13646 -4.04255E-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23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04255E-6 L -0.13646 -4.04255E-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2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remove()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78516" cy="4156799"/>
          </a:xfrm>
        </p:spPr>
        <p:txBody>
          <a:bodyPr/>
          <a:lstStyle/>
          <a:p>
            <a:r>
              <a:rPr lang="en-US" dirty="0"/>
              <a:t>We can use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remove() </a:t>
            </a:r>
            <a:r>
              <a:rPr lang="en-US" dirty="0"/>
              <a:t>to remove students who have dropped the class from the roster</a:t>
            </a:r>
          </a:p>
          <a:p>
            <a:pPr marL="457200" lvl="1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86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roster = 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"Adam"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"Alice"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"Andy"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Ariel"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86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roster.remove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"Adam"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Adam has dropped the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</a:p>
          <a:p>
            <a:pPr marL="2286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roster.remove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"Bob"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Bob is not in the class</a:t>
            </a:r>
            <a:endParaRPr lang="en-US" sz="20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058811" y="4904118"/>
            <a:ext cx="1913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roster = 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7369613"/>
              </p:ext>
            </p:extLst>
          </p:nvPr>
        </p:nvGraphicFramePr>
        <p:xfrm>
          <a:off x="3148618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Alice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0227964"/>
              </p:ext>
            </p:extLst>
          </p:nvPr>
        </p:nvGraphicFramePr>
        <p:xfrm>
          <a:off x="4371479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Andy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3859160"/>
              </p:ext>
            </p:extLst>
          </p:nvPr>
        </p:nvGraphicFramePr>
        <p:xfrm>
          <a:off x="5618724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Ariel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6865969" y="4663440"/>
            <a:ext cx="196598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ERROR</a:t>
            </a:r>
            <a:endParaRPr lang="en-US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78018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Interactive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Loops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243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to Use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54453" cy="4156799"/>
          </a:xfrm>
        </p:spPr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 smtClean="0"/>
              <a:t>loops are very helpful when you:</a:t>
            </a:r>
          </a:p>
          <a:p>
            <a:pPr lvl="1"/>
            <a:r>
              <a:rPr lang="en-US" sz="3200" dirty="0" smtClean="0"/>
              <a:t>Want to get input from the user that </a:t>
            </a:r>
            <a:br>
              <a:rPr lang="en-US" sz="3200" dirty="0" smtClean="0"/>
            </a:br>
            <a:r>
              <a:rPr lang="en-US" sz="3200" dirty="0" smtClean="0"/>
              <a:t>meets certain specific conditions</a:t>
            </a:r>
          </a:p>
          <a:p>
            <a:pPr lvl="2"/>
            <a:r>
              <a:rPr lang="en-US" sz="2800" dirty="0" smtClean="0"/>
              <a:t>Positive number</a:t>
            </a:r>
          </a:p>
          <a:p>
            <a:pPr lvl="2"/>
            <a:r>
              <a:rPr lang="en-US" sz="2800" dirty="0" smtClean="0"/>
              <a:t>A non-empty string</a:t>
            </a:r>
          </a:p>
          <a:p>
            <a:pPr lvl="1"/>
            <a:r>
              <a:rPr lang="en-US" sz="3200" dirty="0" smtClean="0"/>
              <a:t>Want to keep getting input until some “end”</a:t>
            </a:r>
          </a:p>
          <a:p>
            <a:pPr lvl="2"/>
            <a:r>
              <a:rPr lang="en-US" sz="2800" dirty="0" smtClean="0"/>
              <a:t>User inputs a value that means they’re finished</a:t>
            </a:r>
          </a:p>
          <a:p>
            <a:pPr lvl="2"/>
            <a:r>
              <a:rPr lang="en-US" sz="2800" dirty="0" smtClean="0"/>
              <a:t>Reached the end of some input (a file, etc.)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0969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/>
              <a:t>Loop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2579" cy="4156799"/>
          </a:xfrm>
        </p:spPr>
        <p:txBody>
          <a:bodyPr/>
          <a:lstStyle/>
          <a:p>
            <a:r>
              <a:rPr lang="en-US" dirty="0" smtClean="0"/>
              <a:t>We can use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to get correct input from the user by re-prompting them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0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we have to initialize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to zero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&lt;= 0: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so that we can use it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here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(input(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positive number: 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the while loop has exited b/c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is positive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"Thank you.  The number you chose is:"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3429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Nested Loops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12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18358" cy="4156799"/>
          </a:xfrm>
        </p:spPr>
        <p:txBody>
          <a:bodyPr/>
          <a:lstStyle/>
          <a:p>
            <a:r>
              <a:rPr lang="en-US" dirty="0"/>
              <a:t>To learn about </a:t>
            </a:r>
            <a:r>
              <a:rPr lang="en-US" dirty="0" smtClean="0"/>
              <a:t>and use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</a:t>
            </a:r>
            <a:endParaRPr lang="en-US" dirty="0"/>
          </a:p>
          <a:p>
            <a:pPr lvl="1"/>
            <a:r>
              <a:rPr lang="en-US" sz="3200" dirty="0"/>
              <a:t>To understand the syntax of a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sz="3200" dirty="0" smtClean="0"/>
              <a:t>loop</a:t>
            </a:r>
            <a:endParaRPr lang="en-US" sz="3200" dirty="0"/>
          </a:p>
          <a:p>
            <a:pPr lvl="1"/>
            <a:r>
              <a:rPr lang="en-US" sz="3200" dirty="0"/>
              <a:t>To use a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sz="3200" dirty="0" smtClean="0"/>
              <a:t>loop for interactive loops</a:t>
            </a:r>
            <a:endParaRPr lang="en-US" sz="3200" dirty="0"/>
          </a:p>
          <a:p>
            <a:r>
              <a:rPr lang="en-US" dirty="0" smtClean="0"/>
              <a:t>To learn two different ways to mutate a list</a:t>
            </a:r>
          </a:p>
          <a:p>
            <a:pPr lvl="1"/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append() </a:t>
            </a:r>
            <a:r>
              <a:rPr lang="en-US" sz="3200" dirty="0" smtClean="0"/>
              <a:t>and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remove()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To apply our knowledge to created nested loops</a:t>
            </a:r>
            <a:endParaRPr lang="en-US" sz="1000" dirty="0"/>
          </a:p>
          <a:p>
            <a:r>
              <a:rPr lang="en-US" dirty="0" smtClean="0"/>
              <a:t>To touch (briefly) on two-dimensional lists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3529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have already used nested statements</a:t>
            </a:r>
          </a:p>
          <a:p>
            <a:pPr lvl="1"/>
            <a:r>
              <a:rPr lang="en-US" dirty="0" smtClean="0"/>
              <a:t>In HW3, you used nested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if</a:t>
            </a:r>
            <a:r>
              <a:rPr lang="en-US" dirty="0" smtClean="0"/>
              <a:t>/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dirty="0" smtClean="0"/>
              <a:t>/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 </a:t>
            </a:r>
            <a:r>
              <a:rPr lang="en-US" dirty="0" smtClean="0"/>
              <a:t>statements to help you diagnose a patient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We can also nest loops!</a:t>
            </a:r>
          </a:p>
          <a:p>
            <a:pPr lvl="1"/>
            <a:r>
              <a:rPr lang="en-US" dirty="0" smtClean="0"/>
              <a:t>First loop is the </a:t>
            </a:r>
            <a:r>
              <a:rPr lang="en-US" i="1" dirty="0" smtClean="0"/>
              <a:t>outer loop</a:t>
            </a:r>
          </a:p>
          <a:p>
            <a:pPr lvl="1"/>
            <a:r>
              <a:rPr lang="en-US" dirty="0" smtClean="0"/>
              <a:t>Second loop is the </a:t>
            </a:r>
            <a:r>
              <a:rPr lang="en-US" i="1" dirty="0" smtClean="0"/>
              <a:t>inner loop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3528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Nested Loop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does this code do?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scores = []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 range(10):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0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while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&lt;= 0: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(input(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positive #: 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scores.append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print(scores)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788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Nested Loop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does this code do?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scores = []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 range(10):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0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while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&lt;= 0: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(input(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positive #: 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scores.append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print(scores)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755391" y="2613957"/>
            <a:ext cx="288068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creates an empty list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 flipH="1">
            <a:off x="958511" y="2901696"/>
            <a:ext cx="1796880" cy="344182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950207" y="3185909"/>
            <a:ext cx="243840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will run 10 times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8" name="Rounded Rectangle 7"/>
          <p:cNvSpPr/>
          <p:nvPr/>
        </p:nvSpPr>
        <p:spPr>
          <a:xfrm flipH="1">
            <a:off x="958510" y="3244651"/>
            <a:ext cx="2991697" cy="344182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950207" y="3769824"/>
            <a:ext cx="3029713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will keep running until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is positive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 flipH="1">
            <a:off x="1549823" y="4358640"/>
            <a:ext cx="2400384" cy="344182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706367" y="5454033"/>
            <a:ext cx="5193793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after the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loop exits,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is positive, so add it to the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scores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list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 flipH="1">
            <a:off x="1549820" y="5108448"/>
            <a:ext cx="2875875" cy="344182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774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  <p:bldP spid="1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Two-Dimensional Lists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57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Two-Dimensional Lists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We’ve looked at lists as being one-dimensional</a:t>
            </a:r>
          </a:p>
          <a:p>
            <a:pPr lvl="1"/>
            <a:r>
              <a:rPr lang="en-US" sz="3200" dirty="0" smtClean="0"/>
              <a:t>But lists can also be two- (or three- or </a:t>
            </a:r>
            <a:br>
              <a:rPr lang="en-US" sz="3200" dirty="0" smtClean="0"/>
            </a:br>
            <a:r>
              <a:rPr lang="en-US" sz="3200" dirty="0" smtClean="0"/>
              <a:t>four- or five-, etc.) dimensional!</a:t>
            </a:r>
            <a:endParaRPr lang="en-US" sz="3200" dirty="0"/>
          </a:p>
          <a:p>
            <a:pPr lvl="3"/>
            <a:endParaRPr lang="en-US" dirty="0" smtClean="0"/>
          </a:p>
          <a:p>
            <a:r>
              <a:rPr lang="en-US" dirty="0" smtClean="0"/>
              <a:t>Lists can hold any type (</a:t>
            </a:r>
            <a:r>
              <a:rPr lang="en-US" dirty="0" err="1" smtClean="0"/>
              <a:t>int</a:t>
            </a:r>
            <a:r>
              <a:rPr lang="en-US" dirty="0" smtClean="0"/>
              <a:t>, string, float, etc.)</a:t>
            </a:r>
          </a:p>
          <a:p>
            <a:pPr lvl="1"/>
            <a:r>
              <a:rPr lang="en-US" sz="3200" dirty="0" smtClean="0"/>
              <a:t>This includes holding another list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2807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Two-Dimensional Lists: A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May help to think of 2D lists as a grid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twoD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[ [1,2,3], [4,5,6], [7,8,9] ]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45</a:t>
            </a:fld>
            <a:endParaRPr lang="en-US" alt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626291"/>
              </p:ext>
            </p:extLst>
          </p:nvPr>
        </p:nvGraphicFramePr>
        <p:xfrm>
          <a:off x="1969008" y="3430871"/>
          <a:ext cx="4279392" cy="12191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9848"/>
                <a:gridCol w="1069848"/>
                <a:gridCol w="1069848"/>
                <a:gridCol w="1069848"/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/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/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/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  <a:endParaRPr lang="en-US" sz="4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  <a:endParaRPr lang="en-US" sz="4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  <a:endParaRPr lang="en-US" sz="4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4953094"/>
              </p:ext>
            </p:extLst>
          </p:nvPr>
        </p:nvGraphicFramePr>
        <p:xfrm>
          <a:off x="1969008" y="4654861"/>
          <a:ext cx="4279392" cy="7301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9848"/>
                <a:gridCol w="1069848"/>
                <a:gridCol w="1069848"/>
                <a:gridCol w="1069848"/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52410"/>
              </p:ext>
            </p:extLst>
          </p:nvPr>
        </p:nvGraphicFramePr>
        <p:xfrm>
          <a:off x="1969008" y="5391026"/>
          <a:ext cx="4279392" cy="7301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9848"/>
                <a:gridCol w="1069848"/>
                <a:gridCol w="1069848"/>
                <a:gridCol w="1069848"/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9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2814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Two-Dimensional Lists: A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access an element by the index of its </a:t>
            </a:r>
            <a:r>
              <a:rPr lang="en-US" u="sng" dirty="0" smtClean="0"/>
              <a:t>row</a:t>
            </a:r>
            <a:r>
              <a:rPr lang="en-US" dirty="0" smtClean="0"/>
              <a:t>, then the </a:t>
            </a:r>
            <a:r>
              <a:rPr lang="en-US" u="sng" dirty="0" smtClean="0"/>
              <a:t>column</a:t>
            </a:r>
            <a:endParaRPr lang="en-US" dirty="0"/>
          </a:p>
          <a:p>
            <a:pPr lvl="1"/>
            <a:r>
              <a:rPr lang="en-US" sz="3200" dirty="0"/>
              <a:t>R</a:t>
            </a:r>
            <a:r>
              <a:rPr lang="en-US" sz="3200" dirty="0" smtClean="0"/>
              <a:t>emember – indexing starts at 0!</a:t>
            </a: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46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3629042"/>
              </p:ext>
            </p:extLst>
          </p:nvPr>
        </p:nvGraphicFramePr>
        <p:xfrm>
          <a:off x="1975104" y="3446721"/>
          <a:ext cx="4279392" cy="26794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9848"/>
                <a:gridCol w="1069848"/>
                <a:gridCol w="1069848"/>
                <a:gridCol w="1069848"/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9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918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Two-Dimensional Lists: A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access an element by the index of its </a:t>
            </a:r>
            <a:r>
              <a:rPr lang="en-US" u="sng" dirty="0"/>
              <a:t>row</a:t>
            </a:r>
            <a:r>
              <a:rPr lang="en-US" dirty="0"/>
              <a:t>, then the </a:t>
            </a:r>
            <a:r>
              <a:rPr lang="en-US" u="sng" dirty="0"/>
              <a:t>column</a:t>
            </a:r>
            <a:endParaRPr lang="en-US" dirty="0"/>
          </a:p>
          <a:p>
            <a:pPr lvl="1"/>
            <a:r>
              <a:rPr lang="en-US" sz="3200" dirty="0"/>
              <a:t>Remember – indexing starts at 0!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47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8514491"/>
              </p:ext>
            </p:extLst>
          </p:nvPr>
        </p:nvGraphicFramePr>
        <p:xfrm>
          <a:off x="1975104" y="3446721"/>
          <a:ext cx="4279392" cy="26794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9848"/>
                <a:gridCol w="1069848"/>
                <a:gridCol w="1069848"/>
                <a:gridCol w="1069848"/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9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248399" y="3963978"/>
            <a:ext cx="223723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index: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[0][2]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Rounded Rectangle 6"/>
          <p:cNvSpPr/>
          <p:nvPr/>
        </p:nvSpPr>
        <p:spPr>
          <a:xfrm flipH="1">
            <a:off x="5169406" y="3939594"/>
            <a:ext cx="1085089" cy="705557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 flipH="1">
            <a:off x="3029710" y="4681727"/>
            <a:ext cx="1085089" cy="705557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 flipH="1">
            <a:off x="4108700" y="5399476"/>
            <a:ext cx="1085089" cy="705557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 flipH="1">
            <a:off x="5169405" y="5399476"/>
            <a:ext cx="1085089" cy="705557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92477" y="5168643"/>
            <a:ext cx="223723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index: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[1][0]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90800" y="6126163"/>
            <a:ext cx="223723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index: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[2][1]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11950" y="6126163"/>
            <a:ext cx="223723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index: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[2][2]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076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Lists of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Remember, a string is a list of characters</a:t>
            </a:r>
          </a:p>
          <a:p>
            <a:r>
              <a:rPr lang="en-US" dirty="0" smtClean="0"/>
              <a:t>So what is a list of strings?</a:t>
            </a:r>
          </a:p>
          <a:p>
            <a:pPr lvl="1"/>
            <a:r>
              <a:rPr lang="en-US" sz="3200" dirty="0" smtClean="0"/>
              <a:t>A two-dimensional list!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We have the index of the string (the row)</a:t>
            </a:r>
          </a:p>
          <a:p>
            <a:r>
              <a:rPr lang="en-US" dirty="0" smtClean="0"/>
              <a:t>And the index of the character (the column)</a:t>
            </a:r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4798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Lists of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Lists in Python don’t have to be rectangular</a:t>
            </a:r>
          </a:p>
          <a:p>
            <a:pPr lvl="1"/>
            <a:r>
              <a:rPr lang="en-US" sz="2800" dirty="0" smtClean="0"/>
              <a:t>They can also be jagged (rows different lengths)</a:t>
            </a:r>
          </a:p>
          <a:p>
            <a:pPr lvl="3"/>
            <a:endParaRPr lang="en-US" sz="2000" dirty="0" smtClean="0"/>
          </a:p>
          <a:p>
            <a:r>
              <a:rPr lang="en-US" dirty="0" smtClean="0"/>
              <a:t>Anything we could do </a:t>
            </a:r>
            <a:br>
              <a:rPr lang="en-US" dirty="0" smtClean="0"/>
            </a:br>
            <a:r>
              <a:rPr lang="en-US" dirty="0" smtClean="0"/>
              <a:t>with a one-dimensional</a:t>
            </a:r>
            <a:br>
              <a:rPr lang="en-US" dirty="0" smtClean="0"/>
            </a:br>
            <a:r>
              <a:rPr lang="en-US" dirty="0" smtClean="0"/>
              <a:t>list, we can do with a </a:t>
            </a:r>
            <a:br>
              <a:rPr lang="en-US" dirty="0" smtClean="0"/>
            </a:br>
            <a:r>
              <a:rPr lang="en-US" dirty="0" smtClean="0"/>
              <a:t>two-dimensional list</a:t>
            </a:r>
          </a:p>
          <a:p>
            <a:pPr lvl="1"/>
            <a:r>
              <a:rPr lang="en-US" dirty="0" smtClean="0"/>
              <a:t>Slicing, index, appending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49</a:t>
            </a:fld>
            <a:endParaRPr lang="en-US" alt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1944184"/>
              </p:ext>
            </p:extLst>
          </p:nvPr>
        </p:nvGraphicFramePr>
        <p:xfrm>
          <a:off x="4864606" y="3344109"/>
          <a:ext cx="4279394" cy="26794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1342"/>
                <a:gridCol w="611342"/>
                <a:gridCol w="611342"/>
                <a:gridCol w="611342"/>
                <a:gridCol w="611342"/>
                <a:gridCol w="611342"/>
                <a:gridCol w="611342"/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v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008763" y="6023551"/>
            <a:ext cx="1913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names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9479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Review: Looping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69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NOTE: Strings vs Lists of Characters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79536" cy="4156799"/>
          </a:xfrm>
        </p:spPr>
        <p:txBody>
          <a:bodyPr/>
          <a:lstStyle/>
          <a:p>
            <a:r>
              <a:rPr lang="en-US" dirty="0" smtClean="0"/>
              <a:t>Strings and lists of characters do not behave the same way in Python; they have different functions, and different things that are allowed</a:t>
            </a:r>
          </a:p>
          <a:p>
            <a:pPr lvl="3"/>
            <a:endParaRPr lang="en-US" dirty="0"/>
          </a:p>
          <a:p>
            <a:r>
              <a:rPr lang="en-US" dirty="0" smtClean="0"/>
              <a:t>Strings – can use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upper()</a:t>
            </a:r>
            <a:r>
              <a:rPr lang="en-US" dirty="0" smtClean="0"/>
              <a:t> and</a:t>
            </a:r>
            <a:r>
              <a:rPr lang="en-US" b="1" dirty="0" smtClean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lower()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names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['Alice', 'Bob', 'Evan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List of characters – can use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append()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names = [list("Alice"), list("Bob"),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list("Evan")]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[['A', 'l', '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', 'c', 'e'], ['B', 'o',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'b'], </a:t>
            </a:r>
            <a:b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[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'E', 'v', 'a', 'n']]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3535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Practice: Two-Dimensional Lists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64880" cy="4156799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Using a loop, print all five numbers from the first row of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ex_nums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Replace the 4 with </a:t>
            </a:r>
            <a:br>
              <a:rPr lang="en-US" dirty="0"/>
            </a:br>
            <a:r>
              <a:rPr lang="en-US" dirty="0"/>
              <a:t>the word “four”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Add a 3 to the end of</a:t>
            </a:r>
            <a:br>
              <a:rPr lang="en-US" dirty="0" smtClean="0"/>
            </a:br>
            <a:r>
              <a:rPr lang="en-US" dirty="0" smtClean="0"/>
              <a:t>the last row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Delete the 5 from</a:t>
            </a:r>
            <a:br>
              <a:rPr lang="en-US" dirty="0" smtClean="0"/>
            </a:br>
            <a:r>
              <a:rPr lang="en-US" dirty="0" smtClean="0"/>
              <a:t>the list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51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3371272"/>
              </p:ext>
            </p:extLst>
          </p:nvPr>
        </p:nvGraphicFramePr>
        <p:xfrm>
          <a:off x="4584190" y="3185613"/>
          <a:ext cx="4279394" cy="26794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1342"/>
                <a:gridCol w="611342"/>
                <a:gridCol w="611342"/>
                <a:gridCol w="611342"/>
                <a:gridCol w="611342"/>
                <a:gridCol w="611342"/>
                <a:gridCol w="611342"/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9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297424" y="5867361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ex_nums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85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Answers: </a:t>
            </a:r>
            <a:r>
              <a:rPr lang="en-US" dirty="0"/>
              <a:t>Two-Dimensional Lists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ex_nums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[0]:</a:t>
            </a:r>
            <a:b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print(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ex_nums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[0][3] = "four"</a:t>
            </a:r>
          </a:p>
          <a:p>
            <a:pPr marL="514350" indent="-514350">
              <a:buFont typeface="+mj-lt"/>
              <a:buAutoNum type="arabicPeriod"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ex_nums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[2].append(3)</a:t>
            </a:r>
          </a:p>
          <a:p>
            <a:pPr marL="514350" indent="-514350">
              <a:buFont typeface="+mj-lt"/>
              <a:buAutoNum type="arabicPeriod"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ex_nums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[0].remove(5)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52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9220992"/>
              </p:ext>
            </p:extLst>
          </p:nvPr>
        </p:nvGraphicFramePr>
        <p:xfrm>
          <a:off x="4584190" y="3185613"/>
          <a:ext cx="4279394" cy="26794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1342"/>
                <a:gridCol w="611342"/>
                <a:gridCol w="611342"/>
                <a:gridCol w="611342"/>
                <a:gridCol w="611342"/>
                <a:gridCol w="611342"/>
                <a:gridCol w="611342"/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9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297424" y="5867361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ex_nums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11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Practice: List of Lists of Characters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Add a “b” and a “y” to the end of “Bob”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Print out the second letter in “Evan”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Change “Alice” to “</a:t>
            </a:r>
            <a:r>
              <a:rPr lang="en-US" dirty="0" err="1"/>
              <a:t>Alyce</a:t>
            </a:r>
            <a:r>
              <a:rPr lang="en-US" dirty="0" smtClean="0"/>
              <a:t>”</a:t>
            </a:r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53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7502232"/>
              </p:ext>
            </p:extLst>
          </p:nvPr>
        </p:nvGraphicFramePr>
        <p:xfrm>
          <a:off x="4864606" y="3344109"/>
          <a:ext cx="4279394" cy="26794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1342"/>
                <a:gridCol w="611342"/>
                <a:gridCol w="611342"/>
                <a:gridCol w="611342"/>
                <a:gridCol w="611342"/>
                <a:gridCol w="611342"/>
                <a:gridCol w="611342"/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v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77940" y="3817839"/>
            <a:ext cx="4028171" cy="2308324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names[1].append('b')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names[1].append('y')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b="1" kern="0" dirty="0">
              <a:solidFill>
                <a:prstClr val="black"/>
              </a:solidFill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print(names[2][1])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b="1" kern="0" dirty="0">
              <a:solidFill>
                <a:prstClr val="black"/>
              </a:solidFill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names[0][2] = 'y'</a:t>
            </a:r>
            <a:endParaRPr lang="en-US" sz="2400" b="1" kern="0" dirty="0">
              <a:solidFill>
                <a:prstClr val="black"/>
              </a:solidFill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08763" y="6023551"/>
            <a:ext cx="1913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names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445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373979" cy="4156799"/>
          </a:xfrm>
        </p:spPr>
        <p:txBody>
          <a:bodyPr/>
          <a:lstStyle/>
          <a:p>
            <a:r>
              <a:rPr lang="en-US" dirty="0" smtClean="0"/>
              <a:t>(Pre) Lab 5 has been released on Blackboard</a:t>
            </a:r>
          </a:p>
          <a:p>
            <a:pPr lvl="1"/>
            <a:r>
              <a:rPr lang="en-US" dirty="0" smtClean="0"/>
              <a:t>Future ones will be available the weekend prior</a:t>
            </a:r>
          </a:p>
          <a:p>
            <a:pPr marL="1371600" lvl="3" indent="0">
              <a:buNone/>
            </a:pPr>
            <a:r>
              <a:rPr lang="en-US" dirty="0" smtClean="0"/>
              <a:t> </a:t>
            </a:r>
          </a:p>
          <a:p>
            <a:r>
              <a:rPr lang="en-US" dirty="0" smtClean="0"/>
              <a:t>Homework 4 is out</a:t>
            </a:r>
          </a:p>
          <a:p>
            <a:pPr lvl="1"/>
            <a:r>
              <a:rPr lang="en-US" dirty="0" smtClean="0"/>
              <a:t>Due by Tuesday (Oct 6th) at 8:59:59 PM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Homework 1 re-grade and re-submit petitions must be made to your TA before Friday @ 3 PM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348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0711" y="826364"/>
            <a:ext cx="8602579" cy="1143000"/>
          </a:xfrm>
        </p:spPr>
        <p:txBody>
          <a:bodyPr/>
          <a:lstStyle/>
          <a:p>
            <a:r>
              <a:rPr lang="en-US" dirty="0" smtClean="0"/>
              <a:t>Remember our Average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dirty="0" smtClean="0"/>
              <a:t>Loop?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2579" cy="4156799"/>
          </a:xfrm>
        </p:spPr>
        <p:txBody>
          <a:bodyPr/>
          <a:lstStyle/>
          <a:p>
            <a:r>
              <a:rPr lang="en-US" dirty="0" smtClean="0"/>
              <a:t>Use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to find the average from a list of numbers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[98, 75, 89, 100, 45, 82]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total = 0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we have to initialize total to zero</a:t>
            </a:r>
          </a:p>
          <a:p>
            <a:pPr marL="457200" lvl="1" indent="0">
              <a:buNone/>
            </a:pPr>
            <a:endParaRPr lang="en-US" sz="2000" b="1" dirty="0" smtClean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n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total = total + n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so that we can use it here</a:t>
            </a:r>
          </a:p>
          <a:p>
            <a:pPr marL="4572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avg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total /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average in the class is: 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avg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004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Getting Flexible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if we only want positive numbers?</a:t>
            </a:r>
          </a:p>
          <a:p>
            <a:r>
              <a:rPr lang="en-US" dirty="0" smtClean="0"/>
              <a:t>And we want to re-prompt </a:t>
            </a:r>
            <a:r>
              <a:rPr lang="en-US" dirty="0"/>
              <a:t>the user if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they </a:t>
            </a:r>
            <a:r>
              <a:rPr lang="en-US" dirty="0"/>
              <a:t>enter a </a:t>
            </a:r>
            <a:r>
              <a:rPr lang="en-US" dirty="0" smtClean="0"/>
              <a:t>negative number?</a:t>
            </a:r>
          </a:p>
          <a:p>
            <a:pPr lvl="1"/>
            <a:r>
              <a:rPr lang="en-US" dirty="0" smtClean="0"/>
              <a:t>And </a:t>
            </a:r>
            <a:r>
              <a:rPr lang="en-US" i="1" dirty="0" smtClean="0"/>
              <a:t>keep</a:t>
            </a:r>
            <a:r>
              <a:rPr lang="en-US" dirty="0" smtClean="0"/>
              <a:t> re-prompting until they enter a positive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We can’t do this with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– why?</a:t>
            </a:r>
          </a:p>
          <a:p>
            <a:pPr lvl="1"/>
            <a:r>
              <a:rPr lang="en-US" dirty="0" smtClean="0"/>
              <a:t>They only run a pre-set number of times</a:t>
            </a:r>
          </a:p>
          <a:p>
            <a:pPr lvl="1"/>
            <a:r>
              <a:rPr lang="en-US" dirty="0" smtClean="0"/>
              <a:t>We don’t know how many times to re-prompt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6951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 has two kinds of loops, and they are used for two different purposes</a:t>
            </a:r>
          </a:p>
          <a:p>
            <a:pPr lvl="3"/>
            <a:endParaRPr lang="en-US" dirty="0"/>
          </a:p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loop:</a:t>
            </a:r>
          </a:p>
          <a:p>
            <a:pPr lvl="1"/>
            <a:r>
              <a:rPr lang="en-US" dirty="0" smtClean="0"/>
              <a:t>Good for </a:t>
            </a:r>
            <a:r>
              <a:rPr lang="en-US" i="1" dirty="0" smtClean="0"/>
              <a:t>iterating</a:t>
            </a:r>
            <a:r>
              <a:rPr lang="en-US" dirty="0" smtClean="0"/>
              <a:t> over a list</a:t>
            </a:r>
          </a:p>
          <a:p>
            <a:pPr lvl="1"/>
            <a:r>
              <a:rPr lang="en-US" dirty="0" smtClean="0"/>
              <a:t>Good for counted iterations</a:t>
            </a:r>
          </a:p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</a:t>
            </a:r>
          </a:p>
          <a:p>
            <a:pPr lvl="1"/>
            <a:r>
              <a:rPr lang="en-US" dirty="0" smtClean="0"/>
              <a:t>Good for almost everything else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5" name="Rounded Rectangle 4"/>
          <p:cNvSpPr/>
          <p:nvPr/>
        </p:nvSpPr>
        <p:spPr>
          <a:xfrm flipH="1">
            <a:off x="775035" y="5017168"/>
            <a:ext cx="5324976" cy="112102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284745" y="4601669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 we’re covering today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297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 smtClean="0"/>
              <a:t>Loops: Syntax and Uses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95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19089</TotalTime>
  <Words>2358</Words>
  <Application>Microsoft Office PowerPoint</Application>
  <PresentationFormat>On-screen Show (4:3)</PresentationFormat>
  <Paragraphs>593</Paragraphs>
  <Slides>54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5" baseType="lpstr">
      <vt:lpstr>Office Theme</vt:lpstr>
      <vt:lpstr>CMSC201  Computer Science I for Majors  Lecture 09 – While Loops</vt:lpstr>
      <vt:lpstr>Last Class We Covered</vt:lpstr>
      <vt:lpstr>Any Questions from Last Time?</vt:lpstr>
      <vt:lpstr>Today’s Objectives</vt:lpstr>
      <vt:lpstr>Review: Looping</vt:lpstr>
      <vt:lpstr>Remember our Average for Loop?</vt:lpstr>
      <vt:lpstr>Getting Flexible Input</vt:lpstr>
      <vt:lpstr>Looping</vt:lpstr>
      <vt:lpstr>while Loops: Syntax and Uses</vt:lpstr>
      <vt:lpstr>The while Loop</vt:lpstr>
      <vt:lpstr>Parts of a while Loop</vt:lpstr>
      <vt:lpstr>Parts of a while Loop</vt:lpstr>
      <vt:lpstr>How a while Loop Works</vt:lpstr>
      <vt:lpstr>Example while Loop</vt:lpstr>
      <vt:lpstr>Example while Loop</vt:lpstr>
      <vt:lpstr>Infinite Loops and Other Problems</vt:lpstr>
      <vt:lpstr>Infinite Loops</vt:lpstr>
      <vt:lpstr>Infinite Loop Example #1</vt:lpstr>
      <vt:lpstr>Infinite Loop Example #1</vt:lpstr>
      <vt:lpstr>Infinite Loop Example #2</vt:lpstr>
      <vt:lpstr>Infinite Loop Example #2</vt:lpstr>
      <vt:lpstr>Infinite Loop Example #3</vt:lpstr>
      <vt:lpstr>Infinite Loop Example #3</vt:lpstr>
      <vt:lpstr>Loop Body Isn’t Being Run</vt:lpstr>
      <vt:lpstr>Updating and Changing Lists</vt:lpstr>
      <vt:lpstr>Mutating Lists</vt:lpstr>
      <vt:lpstr>Two List Functions</vt:lpstr>
      <vt:lpstr>List Function: append()</vt:lpstr>
      <vt:lpstr>Example of append()</vt:lpstr>
      <vt:lpstr>Example of append()</vt:lpstr>
      <vt:lpstr>List Function: remove()</vt:lpstr>
      <vt:lpstr>Example of remove()</vt:lpstr>
      <vt:lpstr>Example of remove()</vt:lpstr>
      <vt:lpstr>Example of remove()</vt:lpstr>
      <vt:lpstr>Example of remove()</vt:lpstr>
      <vt:lpstr>Interactive while Loops</vt:lpstr>
      <vt:lpstr>When to Use while Loops</vt:lpstr>
      <vt:lpstr>Example while Loop</vt:lpstr>
      <vt:lpstr>Nested Loops</vt:lpstr>
      <vt:lpstr>Nesting</vt:lpstr>
      <vt:lpstr>Nested Loop Example</vt:lpstr>
      <vt:lpstr>Nested Loop Example</vt:lpstr>
      <vt:lpstr>Two-Dimensional Lists</vt:lpstr>
      <vt:lpstr>Two-Dimensional Lists</vt:lpstr>
      <vt:lpstr>Two-Dimensional Lists: A Grid</vt:lpstr>
      <vt:lpstr>Two-Dimensional Lists: A Grid</vt:lpstr>
      <vt:lpstr>Two-Dimensional Lists: A Grid</vt:lpstr>
      <vt:lpstr>Lists of Strings</vt:lpstr>
      <vt:lpstr>Lists of Strings</vt:lpstr>
      <vt:lpstr>NOTE: Strings vs Lists of Characters</vt:lpstr>
      <vt:lpstr>Practice: Two-Dimensional Lists</vt:lpstr>
      <vt:lpstr>Answers: Two-Dimensional Lists</vt:lpstr>
      <vt:lpstr>Practice: List of Lists of Characters</vt:lpstr>
      <vt:lpstr>Announcements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254</cp:revision>
  <dcterms:created xsi:type="dcterms:W3CDTF">2014-05-05T14:25:42Z</dcterms:created>
  <dcterms:modified xsi:type="dcterms:W3CDTF">2015-09-30T23:41:37Z</dcterms:modified>
</cp:coreProperties>
</file>